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11"/>
  </p:notesMasterIdLst>
  <p:sldIdLst>
    <p:sldId id="291" r:id="rId2"/>
    <p:sldId id="257" r:id="rId3"/>
    <p:sldId id="293" r:id="rId4"/>
    <p:sldId id="260" r:id="rId5"/>
    <p:sldId id="307" r:id="rId6"/>
    <p:sldId id="309" r:id="rId7"/>
    <p:sldId id="305" r:id="rId8"/>
    <p:sldId id="262" r:id="rId9"/>
    <p:sldId id="267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  <a:srgbClr val="CC0066"/>
    <a:srgbClr val="006699"/>
    <a:srgbClr val="339933"/>
    <a:srgbClr val="66FF33"/>
    <a:srgbClr val="FFFF66"/>
    <a:srgbClr val="F10B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49" autoAdjust="0"/>
    <p:restoredTop sz="94761" autoAdjust="0"/>
  </p:normalViewPr>
  <p:slideViewPr>
    <p:cSldViewPr>
      <p:cViewPr>
        <p:scale>
          <a:sx n="77" d="100"/>
          <a:sy n="77" d="100"/>
        </p:scale>
        <p:origin x="-1446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688A9C5E-A3DA-49D9-92D5-C0F3C951964F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9737749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fld id="{26734092-0AFC-4E61-BDF7-C67E1AF12204}" type="slidenum">
              <a:rPr lang="en-US" altLang="vi-VN"/>
              <a:pPr/>
              <a:t>8</a:t>
            </a:fld>
            <a:endParaRPr lang="en-US" altLang="vi-VN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vi-VN" smtClean="0"/>
              <a:t>Exercise 1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FC0950-791B-4466-B6B9-07CDFFAB5E58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903064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FD08F2-A7E3-4D89-BA2A-D52674BA4346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055312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6417B0-EE30-4C79-B5B2-20E7237A9110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019998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21B30-0CFD-4E44-A632-14F8D09892C6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082568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D7A2B9-2493-401E-8B49-BD932A5F04CD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155701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92A16A-127B-4F16-8C7C-AC656AEFD4B6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99330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230537-2527-465E-9791-DDF4F4B8C1BC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471406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1F45EF-FE70-401D-83BC-F4F2B15826C2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2504362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5BF50-1847-4ED9-8F1E-BC9407BB8965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459177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DC334D-86ED-41A3-9DFA-3E332E2588F2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799731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86CCBA-F22B-4D7E-8D59-6EDD0E19C2F9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14478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text styles</a:t>
            </a:r>
          </a:p>
          <a:p>
            <a:pPr lvl="1"/>
            <a:r>
              <a:rPr lang="en-US" altLang="vi-VN" smtClean="0"/>
              <a:t>Second level</a:t>
            </a:r>
          </a:p>
          <a:p>
            <a:pPr lvl="2"/>
            <a:r>
              <a:rPr lang="en-US" altLang="vi-VN" smtClean="0"/>
              <a:t>Third level</a:t>
            </a:r>
          </a:p>
          <a:p>
            <a:pPr lvl="3"/>
            <a:r>
              <a:rPr lang="en-US" altLang="vi-VN" smtClean="0"/>
              <a:t>Fourth level</a:t>
            </a:r>
          </a:p>
          <a:p>
            <a:pPr lvl="4"/>
            <a:r>
              <a:rPr lang="en-US" altLang="vi-VN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7A9191B8-D01E-4361-807B-3383ED67803C}" type="slidenum">
              <a:rPr lang="en-US" altLang="vi-VN"/>
              <a:pPr/>
              <a:t>‹#›</a:t>
            </a:fld>
            <a:endParaRPr lang="en-US" alt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D:\nghe%20T5eng%20anh%2012\00033.mp3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nghe%20T5eng%20anh%2012\00034.mp3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6"/>
          <p:cNvSpPr>
            <a:spLocks noChangeArrowheads="1" noChangeShapeType="1" noTextEdit="1"/>
          </p:cNvSpPr>
          <p:nvPr/>
        </p:nvSpPr>
        <p:spPr bwMode="auto">
          <a:xfrm>
            <a:off x="1104900" y="914400"/>
            <a:ext cx="69342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Unit 5: Higher Education</a:t>
            </a:r>
          </a:p>
          <a:p>
            <a:pPr algn="ctr"/>
            <a:r>
              <a:rPr lang="en-US" sz="40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 Language focus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2819400"/>
            <a:ext cx="9144000" cy="258532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028700" indent="-1028700" algn="ctr" eaLnBrk="1" hangingPunct="1">
              <a:defRPr/>
            </a:pPr>
            <a:r>
              <a:rPr lang="en-US" sz="5400" b="1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I. Pronunciation</a:t>
            </a:r>
          </a:p>
          <a:p>
            <a:pPr marL="1028700" indent="-1028700" algn="ctr" eaLnBrk="1" hangingPunct="1">
              <a:defRPr/>
            </a:pPr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Stress </a:t>
            </a:r>
          </a:p>
          <a:p>
            <a:pPr marL="1028700" indent="-1028700" algn="ctr" eaLnBrk="1" hangingPunct="1">
              <a:defRPr/>
            </a:pPr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 more three- syllable words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15"/>
          <p:cNvSpPr>
            <a:spLocks noChangeArrowheads="1" noChangeShapeType="1" noTextEdit="1"/>
          </p:cNvSpPr>
          <p:nvPr/>
        </p:nvSpPr>
        <p:spPr bwMode="auto">
          <a:xfrm>
            <a:off x="0" y="1752600"/>
            <a:ext cx="43434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1602"/>
              </a:avLst>
            </a:prstTxWarp>
          </a:bodyPr>
          <a:lstStyle/>
          <a:p>
            <a:pPr algn="ctr" eaLnBrk="1" hangingPunct="1">
              <a:defRPr/>
            </a:pPr>
            <a:r>
              <a:rPr lang="en-US" sz="3600" i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1</a:t>
            </a:r>
            <a:r>
              <a:rPr lang="en-US" sz="3600" i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.economics</a:t>
            </a:r>
          </a:p>
        </p:txBody>
      </p:sp>
      <p:sp>
        <p:nvSpPr>
          <p:cNvPr id="4099" name="Line 16"/>
          <p:cNvSpPr>
            <a:spLocks noChangeShapeType="1"/>
          </p:cNvSpPr>
          <p:nvPr/>
        </p:nvSpPr>
        <p:spPr bwMode="auto">
          <a:xfrm flipH="1">
            <a:off x="4648200" y="1828800"/>
            <a:ext cx="46038" cy="466725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2" name="WordArt 23"/>
          <p:cNvSpPr>
            <a:spLocks noChangeArrowheads="1" noChangeShapeType="1" noTextEdit="1"/>
          </p:cNvSpPr>
          <p:nvPr/>
        </p:nvSpPr>
        <p:spPr bwMode="auto">
          <a:xfrm>
            <a:off x="0" y="2971800"/>
            <a:ext cx="4648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2389"/>
              </a:avLst>
            </a:prstTxWarp>
          </a:bodyPr>
          <a:lstStyle/>
          <a:p>
            <a:pPr algn="ctr" eaLnBrk="1" hangingPunct="1">
              <a:defRPr/>
            </a:pPr>
            <a:r>
              <a:rPr lang="en-US" sz="3600" i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3</a:t>
            </a:r>
            <a:r>
              <a:rPr lang="en-US" sz="3600" i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339966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.philosophy</a:t>
            </a:r>
          </a:p>
        </p:txBody>
      </p:sp>
      <p:sp>
        <p:nvSpPr>
          <p:cNvPr id="7173" name="WordArt 24"/>
          <p:cNvSpPr>
            <a:spLocks noChangeArrowheads="1" noChangeShapeType="1" noTextEdit="1"/>
          </p:cNvSpPr>
          <p:nvPr/>
        </p:nvSpPr>
        <p:spPr bwMode="auto">
          <a:xfrm>
            <a:off x="0" y="4191000"/>
            <a:ext cx="43434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2412"/>
              </a:avLst>
            </a:prstTxWarp>
          </a:bodyPr>
          <a:lstStyle/>
          <a:p>
            <a:pPr algn="ctr" eaLnBrk="1" hangingPunct="1">
              <a:defRPr/>
            </a:pPr>
            <a:r>
              <a:rPr lang="en-US" sz="3600" i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5.</a:t>
            </a:r>
            <a:r>
              <a:rPr lang="en-US" sz="3600" i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sociology</a:t>
            </a:r>
          </a:p>
        </p:txBody>
      </p:sp>
      <p:sp>
        <p:nvSpPr>
          <p:cNvPr id="7174" name="WordArt 25"/>
          <p:cNvSpPr>
            <a:spLocks noChangeArrowheads="1" noChangeShapeType="1" noTextEdit="1"/>
          </p:cNvSpPr>
          <p:nvPr/>
        </p:nvSpPr>
        <p:spPr bwMode="auto">
          <a:xfrm>
            <a:off x="0" y="5410200"/>
            <a:ext cx="47244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1537"/>
              </a:avLst>
            </a:prstTxWarp>
          </a:bodyPr>
          <a:lstStyle/>
          <a:p>
            <a:pPr algn="ctr" eaLnBrk="1" hangingPunct="1">
              <a:defRPr/>
            </a:pPr>
            <a:r>
              <a:rPr lang="en-US" sz="3600" i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7.</a:t>
            </a:r>
            <a:r>
              <a:rPr lang="en-US" sz="3600" i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geographical</a:t>
            </a:r>
          </a:p>
        </p:txBody>
      </p:sp>
      <p:sp>
        <p:nvSpPr>
          <p:cNvPr id="7175" name="WordArt 26"/>
          <p:cNvSpPr>
            <a:spLocks noChangeArrowheads="1" noChangeShapeType="1" noTextEdit="1"/>
          </p:cNvSpPr>
          <p:nvPr/>
        </p:nvSpPr>
        <p:spPr bwMode="auto">
          <a:xfrm>
            <a:off x="4800600" y="1828800"/>
            <a:ext cx="43434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1602"/>
              </a:avLst>
            </a:prstTxWarp>
          </a:bodyPr>
          <a:lstStyle/>
          <a:p>
            <a:pPr algn="ctr" eaLnBrk="1" hangingPunct="1">
              <a:defRPr/>
            </a:pPr>
            <a:r>
              <a:rPr lang="en-US" sz="3600" i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2</a:t>
            </a:r>
            <a:r>
              <a:rPr lang="en-US" sz="3600" i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339933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.psychology</a:t>
            </a:r>
          </a:p>
        </p:txBody>
      </p:sp>
      <p:sp>
        <p:nvSpPr>
          <p:cNvPr id="7176" name="WordArt 27"/>
          <p:cNvSpPr>
            <a:spLocks noChangeArrowheads="1" noChangeShapeType="1" noTextEdit="1"/>
          </p:cNvSpPr>
          <p:nvPr/>
        </p:nvSpPr>
        <p:spPr bwMode="auto">
          <a:xfrm>
            <a:off x="4800600" y="2895600"/>
            <a:ext cx="43434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1602"/>
              </a:avLst>
            </a:prstTxWarp>
          </a:bodyPr>
          <a:lstStyle/>
          <a:p>
            <a:pPr algn="ctr" eaLnBrk="1" hangingPunct="1">
              <a:defRPr/>
            </a:pPr>
            <a:r>
              <a:rPr lang="en-US" sz="3600" i="1" kern="10" dirty="0">
                <a:ln w="952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4</a:t>
            </a:r>
            <a:r>
              <a:rPr lang="en-US" sz="3600" i="1" kern="10" dirty="0">
                <a:ln w="9525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F10B05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.engineering</a:t>
            </a:r>
          </a:p>
        </p:txBody>
      </p:sp>
      <p:sp>
        <p:nvSpPr>
          <p:cNvPr id="7177" name="WordArt 28"/>
          <p:cNvSpPr>
            <a:spLocks noChangeArrowheads="1" noChangeShapeType="1" noTextEdit="1"/>
          </p:cNvSpPr>
          <p:nvPr/>
        </p:nvSpPr>
        <p:spPr bwMode="auto">
          <a:xfrm>
            <a:off x="4800600" y="4191000"/>
            <a:ext cx="43434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1602"/>
              </a:avLst>
            </a:prstTxWarp>
          </a:bodyPr>
          <a:lstStyle/>
          <a:p>
            <a:pPr algn="ctr" eaLnBrk="1" hangingPunct="1">
              <a:defRPr/>
            </a:pPr>
            <a:r>
              <a:rPr lang="en-US" sz="3600" i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6.</a:t>
            </a:r>
            <a:r>
              <a:rPr lang="en-US" sz="3600" i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6699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mathematics</a:t>
            </a:r>
          </a:p>
        </p:txBody>
      </p:sp>
      <p:sp>
        <p:nvSpPr>
          <p:cNvPr id="7178" name="WordArt 30"/>
          <p:cNvSpPr>
            <a:spLocks noChangeArrowheads="1" noChangeShapeType="1" noTextEdit="1"/>
          </p:cNvSpPr>
          <p:nvPr/>
        </p:nvSpPr>
        <p:spPr bwMode="auto">
          <a:xfrm>
            <a:off x="4800600" y="5410200"/>
            <a:ext cx="43434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1602"/>
              </a:avLst>
            </a:prstTxWarp>
          </a:bodyPr>
          <a:lstStyle/>
          <a:p>
            <a:pPr algn="ctr" eaLnBrk="1" hangingPunct="1">
              <a:defRPr/>
            </a:pPr>
            <a:r>
              <a:rPr lang="en-US" sz="3600" i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C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8</a:t>
            </a:r>
            <a:r>
              <a:rPr lang="en-US" sz="3600" i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3366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.archeology</a:t>
            </a:r>
          </a:p>
        </p:txBody>
      </p:sp>
      <p:sp>
        <p:nvSpPr>
          <p:cNvPr id="4107" name="WordArt 32"/>
          <p:cNvSpPr>
            <a:spLocks noChangeArrowheads="1" noChangeShapeType="1" noTextEdit="1"/>
          </p:cNvSpPr>
          <p:nvPr/>
        </p:nvSpPr>
        <p:spPr bwMode="auto">
          <a:xfrm>
            <a:off x="0" y="1143000"/>
            <a:ext cx="4648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1602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Listen &amp; Repeat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85800" y="2286000"/>
            <a:ext cx="2390398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3200" dirty="0">
                <a:solidFill>
                  <a:srgbClr val="FF0000"/>
                </a:solidFill>
              </a:rPr>
              <a:t>/,i:kə'nɔmiks/</a:t>
            </a:r>
            <a:endParaRPr lang="en-US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867400" y="2286000"/>
            <a:ext cx="2087431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3200" dirty="0">
                <a:solidFill>
                  <a:srgbClr val="FF0000"/>
                </a:solidFill>
              </a:rPr>
              <a:t>/</a:t>
            </a:r>
            <a:r>
              <a:rPr lang="en-US" sz="3200" dirty="0" err="1">
                <a:solidFill>
                  <a:srgbClr val="FF0000"/>
                </a:solidFill>
              </a:rPr>
              <a:t>sai'kɔləʤi</a:t>
            </a:r>
            <a:r>
              <a:rPr lang="en-US" sz="3200" dirty="0">
                <a:solidFill>
                  <a:srgbClr val="FF0000"/>
                </a:solidFill>
              </a:rPr>
              <a:t>/</a:t>
            </a:r>
            <a:endParaRPr lang="en-US" sz="32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219200" y="3429000"/>
            <a:ext cx="1625765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3200" dirty="0">
                <a:solidFill>
                  <a:srgbClr val="FF0000"/>
                </a:solidFill>
              </a:rPr>
              <a:t>/</a:t>
            </a:r>
            <a:r>
              <a:rPr lang="en-US" sz="3200" dirty="0" err="1">
                <a:solidFill>
                  <a:srgbClr val="FF0000"/>
                </a:solidFill>
              </a:rPr>
              <a:t>fi'lɔsəfi</a:t>
            </a:r>
            <a:r>
              <a:rPr lang="en-US" sz="3200" dirty="0">
                <a:solidFill>
                  <a:srgbClr val="FF0000"/>
                </a:solidFill>
              </a:rPr>
              <a:t>/</a:t>
            </a:r>
            <a:endParaRPr lang="en-US" sz="32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562600" y="3429000"/>
            <a:ext cx="2393604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3200" dirty="0">
                <a:solidFill>
                  <a:srgbClr val="FF0000"/>
                </a:solidFill>
              </a:rPr>
              <a:t>/,</a:t>
            </a:r>
            <a:r>
              <a:rPr lang="en-US" sz="3200" dirty="0" err="1">
                <a:solidFill>
                  <a:srgbClr val="FF0000"/>
                </a:solidFill>
              </a:rPr>
              <a:t>enʤi'niəriɳ</a:t>
            </a:r>
            <a:r>
              <a:rPr lang="en-US" sz="3200" dirty="0">
                <a:solidFill>
                  <a:srgbClr val="FF0000"/>
                </a:solidFill>
              </a:rPr>
              <a:t>/</a:t>
            </a:r>
            <a:endParaRPr lang="en-US" sz="32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62000" y="4724400"/>
            <a:ext cx="2372765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3200" dirty="0">
                <a:solidFill>
                  <a:srgbClr val="FF0000"/>
                </a:solidFill>
              </a:rPr>
              <a:t>/,</a:t>
            </a:r>
            <a:r>
              <a:rPr lang="en-US" sz="3200" dirty="0" err="1">
                <a:solidFill>
                  <a:srgbClr val="FF0000"/>
                </a:solidFill>
              </a:rPr>
              <a:t>sousi'ɔləʤi</a:t>
            </a:r>
            <a:r>
              <a:rPr lang="en-US" sz="3200" dirty="0">
                <a:solidFill>
                  <a:srgbClr val="FF0000"/>
                </a:solidFill>
              </a:rPr>
              <a:t>/</a:t>
            </a:r>
            <a:endParaRPr lang="en-US" sz="32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562600" y="4724400"/>
            <a:ext cx="2781531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3200" dirty="0">
                <a:solidFill>
                  <a:srgbClr val="FF0000"/>
                </a:solidFill>
              </a:rPr>
              <a:t>/,</a:t>
            </a:r>
            <a:r>
              <a:rPr lang="en-US" sz="3200" dirty="0" err="1">
                <a:solidFill>
                  <a:srgbClr val="FF0000"/>
                </a:solidFill>
              </a:rPr>
              <a:t>mæ</a:t>
            </a:r>
            <a:r>
              <a:rPr lang="el-GR" sz="3200" dirty="0">
                <a:solidFill>
                  <a:srgbClr val="FF0000"/>
                </a:solidFill>
              </a:rPr>
              <a:t>θ</a:t>
            </a:r>
            <a:r>
              <a:rPr lang="en-US" sz="3200" dirty="0" err="1">
                <a:solidFill>
                  <a:srgbClr val="FF0000"/>
                </a:solidFill>
              </a:rPr>
              <a:t>i'mætiks</a:t>
            </a:r>
            <a:r>
              <a:rPr lang="en-US" sz="3200" dirty="0">
                <a:solidFill>
                  <a:srgbClr val="FF0000"/>
                </a:solidFill>
              </a:rPr>
              <a:t>/ </a:t>
            </a:r>
            <a:endParaRPr lang="en-US" sz="32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62000" y="5638800"/>
            <a:ext cx="266932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5400" dirty="0"/>
              <a:t> </a:t>
            </a:r>
            <a:r>
              <a:rPr lang="en-US" sz="3200" dirty="0">
                <a:solidFill>
                  <a:srgbClr val="FF0000"/>
                </a:solidFill>
              </a:rPr>
              <a:t>/</a:t>
            </a:r>
            <a:r>
              <a:rPr lang="en-US" sz="3200" dirty="0" err="1">
                <a:solidFill>
                  <a:srgbClr val="FF0000"/>
                </a:solidFill>
              </a:rPr>
              <a:t>ʤiə'græfikəl</a:t>
            </a:r>
            <a:r>
              <a:rPr lang="en-US" sz="3200" dirty="0">
                <a:solidFill>
                  <a:srgbClr val="FF0000"/>
                </a:solidFill>
              </a:rPr>
              <a:t>/</a:t>
            </a:r>
            <a:endParaRPr lang="en-US" sz="32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715000" y="5943600"/>
            <a:ext cx="2098651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3200" dirty="0">
                <a:solidFill>
                  <a:srgbClr val="FF0000"/>
                </a:solidFill>
              </a:rPr>
              <a:t>/</a:t>
            </a:r>
            <a:r>
              <a:rPr lang="en-US" sz="3200" dirty="0" err="1">
                <a:solidFill>
                  <a:srgbClr val="FF0000"/>
                </a:solidFill>
              </a:rPr>
              <a:t>ə,ke'ɔləʤi</a:t>
            </a:r>
            <a:r>
              <a:rPr lang="en-US" sz="3200" dirty="0">
                <a:solidFill>
                  <a:srgbClr val="FF0000"/>
                </a:solidFill>
              </a:rPr>
              <a:t>/</a:t>
            </a:r>
            <a:endParaRPr lang="en-US" sz="32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116" name="WordArt 6"/>
          <p:cNvSpPr>
            <a:spLocks noChangeArrowheads="1" noChangeShapeType="1" noTextEdit="1"/>
          </p:cNvSpPr>
          <p:nvPr/>
        </p:nvSpPr>
        <p:spPr bwMode="auto">
          <a:xfrm>
            <a:off x="228600" y="228600"/>
            <a:ext cx="87630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Part E: Language focus</a:t>
            </a:r>
          </a:p>
        </p:txBody>
      </p:sp>
      <p:pic>
        <p:nvPicPr>
          <p:cNvPr id="27" name="00033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6248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Rectangle 29"/>
          <p:cNvSpPr/>
          <p:nvPr/>
        </p:nvSpPr>
        <p:spPr>
          <a:xfrm>
            <a:off x="3200400" y="533400"/>
            <a:ext cx="33528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3600" b="1" u="sng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Pronunciation</a:t>
            </a:r>
            <a:endParaRPr lang="en-US" sz="3600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audi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762000" y="762000"/>
            <a:ext cx="8518525" cy="674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eaLnBrk="1" hangingPunct="1"/>
            <a:r>
              <a:rPr lang="en-US" altLang="vi-VN" b="1" i="1">
                <a:solidFill>
                  <a:srgbClr val="FF0000"/>
                </a:solidFill>
                <a:latin typeface="Arial" charset="0"/>
              </a:rPr>
              <a:t>*Practise reading these sentences.</a:t>
            </a:r>
          </a:p>
          <a:p>
            <a:pPr marL="342900" indent="-342900" eaLnBrk="1" hangingPunct="1">
              <a:buFontTx/>
              <a:buAutoNum type="arabicPeriod"/>
            </a:pPr>
            <a:r>
              <a:rPr lang="en-US" altLang="vi-VN" sz="2400" b="1">
                <a:solidFill>
                  <a:srgbClr val="0000FF"/>
                </a:solidFill>
                <a:latin typeface="Arial" charset="0"/>
              </a:rPr>
              <a:t>Socio – linguistics is his favorite subject at the university</a:t>
            </a:r>
            <a:r>
              <a:rPr lang="en-US" altLang="vi-VN" sz="2400">
                <a:solidFill>
                  <a:srgbClr val="0000FF"/>
                </a:solidFill>
                <a:latin typeface="Arial" charset="0"/>
              </a:rPr>
              <a:t>.</a:t>
            </a:r>
          </a:p>
          <a:p>
            <a:pPr marL="342900" indent="-342900" eaLnBrk="1" hangingPunct="1">
              <a:buFontTx/>
              <a:buAutoNum type="arabicPeriod"/>
            </a:pPr>
            <a:r>
              <a:rPr lang="en-US" altLang="vi-VN" sz="2400" b="1">
                <a:solidFill>
                  <a:srgbClr val="0000FF"/>
                </a:solidFill>
                <a:latin typeface="Arial" charset="0"/>
              </a:rPr>
              <a:t>English language proficiency requirements for undergraduate courses such as engineering and </a:t>
            </a:r>
          </a:p>
          <a:p>
            <a:pPr marL="342900" indent="-342900" eaLnBrk="1" hangingPunct="1"/>
            <a:r>
              <a:rPr lang="en-US" altLang="vi-VN" sz="2400" b="1">
                <a:solidFill>
                  <a:srgbClr val="0000FF"/>
                </a:solidFill>
                <a:latin typeface="Arial" charset="0"/>
              </a:rPr>
              <a:t>     mathematics are considerably demanding.</a:t>
            </a:r>
          </a:p>
          <a:p>
            <a:pPr marL="342900" indent="-342900" eaLnBrk="1" hangingPunct="1"/>
            <a:endParaRPr lang="en-US" altLang="vi-VN" sz="2400" b="1">
              <a:solidFill>
                <a:srgbClr val="0000FF"/>
              </a:solidFill>
              <a:latin typeface="Arial" charset="0"/>
            </a:endParaRPr>
          </a:p>
          <a:p>
            <a:pPr marL="342900" indent="-342900" eaLnBrk="1" hangingPunct="1"/>
            <a:r>
              <a:rPr lang="en-US" altLang="vi-VN" sz="2400" b="1">
                <a:solidFill>
                  <a:srgbClr val="0000FF"/>
                </a:solidFill>
                <a:latin typeface="Arial" charset="0"/>
              </a:rPr>
              <a:t>3</a:t>
            </a:r>
            <a:r>
              <a:rPr lang="en-US" altLang="vi-VN" sz="2400">
                <a:solidFill>
                  <a:srgbClr val="0000FF"/>
                </a:solidFill>
                <a:latin typeface="Arial" charset="0"/>
              </a:rPr>
              <a:t>. </a:t>
            </a:r>
            <a:r>
              <a:rPr lang="en-US" altLang="vi-VN" sz="2400" b="1">
                <a:solidFill>
                  <a:srgbClr val="0000FF"/>
                </a:solidFill>
                <a:latin typeface="Arial" charset="0"/>
              </a:rPr>
              <a:t>Some geographical names in Australia are very difficult to remember.</a:t>
            </a:r>
          </a:p>
          <a:p>
            <a:pPr marL="342900" indent="-342900" eaLnBrk="1" hangingPunct="1"/>
            <a:endParaRPr lang="en-US" altLang="vi-VN" sz="2400" b="1">
              <a:solidFill>
                <a:srgbClr val="0000FF"/>
              </a:solidFill>
              <a:latin typeface="Arial" charset="0"/>
            </a:endParaRPr>
          </a:p>
          <a:p>
            <a:pPr marL="342900" indent="-342900" eaLnBrk="1" hangingPunct="1"/>
            <a:r>
              <a:rPr lang="en-US" altLang="vi-VN" sz="2400" b="1">
                <a:solidFill>
                  <a:srgbClr val="0000FF"/>
                </a:solidFill>
                <a:latin typeface="Arial" charset="0"/>
              </a:rPr>
              <a:t>4. The entrance examination to universities in Vietnam always takes place in July .</a:t>
            </a:r>
          </a:p>
          <a:p>
            <a:pPr marL="342900" indent="-342900" eaLnBrk="1" hangingPunct="1"/>
            <a:r>
              <a:rPr lang="en-US" altLang="vi-VN" sz="2400" b="1">
                <a:solidFill>
                  <a:srgbClr val="0000FF"/>
                </a:solidFill>
                <a:latin typeface="Arial" charset="0"/>
              </a:rPr>
              <a:t> </a:t>
            </a:r>
          </a:p>
          <a:p>
            <a:pPr marL="342900" indent="-342900" eaLnBrk="1" hangingPunct="1"/>
            <a:r>
              <a:rPr lang="en-US" altLang="vi-VN" sz="2400" b="1">
                <a:solidFill>
                  <a:srgbClr val="0000FF"/>
                </a:solidFill>
                <a:latin typeface="Arial" charset="0"/>
              </a:rPr>
              <a:t>5. Mathematics, geography and economics are his favorite subjects at Ha Noi National University.</a:t>
            </a:r>
          </a:p>
          <a:p>
            <a:pPr marL="342900" indent="-342900" eaLnBrk="1" hangingPunct="1"/>
            <a:endParaRPr lang="en-US" altLang="vi-VN" sz="2400" b="1">
              <a:solidFill>
                <a:srgbClr val="0000FF"/>
              </a:solidFill>
              <a:latin typeface="Arial" charset="0"/>
            </a:endParaRPr>
          </a:p>
          <a:p>
            <a:pPr marL="342900" indent="-342900" eaLnBrk="1" hangingPunct="1"/>
            <a:r>
              <a:rPr lang="en-US" altLang="vi-VN" sz="2400" b="1">
                <a:solidFill>
                  <a:srgbClr val="0000FF"/>
                </a:solidFill>
                <a:latin typeface="Arial" charset="0"/>
              </a:rPr>
              <a:t> </a:t>
            </a:r>
          </a:p>
          <a:p>
            <a:pPr marL="342900" indent="-342900" eaLnBrk="1" hangingPunct="1"/>
            <a:endParaRPr lang="en-US" altLang="vi-VN" sz="2000" b="1">
              <a:solidFill>
                <a:srgbClr val="FFFF00"/>
              </a:solidFill>
              <a:latin typeface="Arial" charset="0"/>
            </a:endParaRPr>
          </a:p>
        </p:txBody>
      </p:sp>
      <p:pic>
        <p:nvPicPr>
          <p:cNvPr id="4" name="00034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172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1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1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10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10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3" dur="4579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4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11113" y="2878138"/>
            <a:ext cx="8915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just" eaLnBrk="1" hangingPunct="1"/>
            <a:r>
              <a:rPr lang="en-US" altLang="vi-VN" sz="3600" b="1">
                <a:solidFill>
                  <a:srgbClr val="C00000"/>
                </a:solidFill>
                <a:latin typeface="Arial" charset="0"/>
              </a:rPr>
              <a:t>1</a:t>
            </a:r>
            <a:r>
              <a:rPr lang="en-US" altLang="vi-VN" sz="3600" b="1">
                <a:solidFill>
                  <a:schemeClr val="tx2"/>
                </a:solidFill>
                <a:latin typeface="Arial" charset="0"/>
              </a:rPr>
              <a:t>.If It </a:t>
            </a:r>
            <a:r>
              <a:rPr lang="en-US" altLang="vi-VN" sz="3600" b="1" u="sng">
                <a:solidFill>
                  <a:srgbClr val="339933"/>
                </a:solidFill>
                <a:latin typeface="Arial" charset="0"/>
              </a:rPr>
              <a:t>rains</a:t>
            </a:r>
            <a:r>
              <a:rPr lang="en-US" altLang="vi-VN" sz="3600" b="1">
                <a:solidFill>
                  <a:schemeClr val="tx2"/>
                </a:solidFill>
                <a:latin typeface="Arial" charset="0"/>
              </a:rPr>
              <a:t>, I </a:t>
            </a:r>
            <a:r>
              <a:rPr lang="en-US" altLang="vi-VN" sz="3600" b="1" u="sng">
                <a:solidFill>
                  <a:srgbClr val="339933"/>
                </a:solidFill>
                <a:latin typeface="Arial" charset="0"/>
              </a:rPr>
              <a:t>will stay</a:t>
            </a:r>
            <a:r>
              <a:rPr lang="en-US" altLang="vi-VN" sz="3600" b="1">
                <a:solidFill>
                  <a:schemeClr val="tx2"/>
                </a:solidFill>
                <a:latin typeface="Arial" charset="0"/>
              </a:rPr>
              <a:t> at home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0" y="3775075"/>
            <a:ext cx="8915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just" eaLnBrk="1" hangingPunct="1"/>
            <a:r>
              <a:rPr lang="en-US" altLang="vi-VN" sz="3600" b="1">
                <a:solidFill>
                  <a:srgbClr val="C00000"/>
                </a:solidFill>
                <a:latin typeface="Arial" charset="0"/>
              </a:rPr>
              <a:t>2</a:t>
            </a:r>
            <a:r>
              <a:rPr lang="en-US" altLang="vi-VN" sz="3600" b="1">
                <a:solidFill>
                  <a:schemeClr val="tx2"/>
                </a:solidFill>
                <a:latin typeface="Arial" charset="0"/>
              </a:rPr>
              <a:t>.If I </a:t>
            </a:r>
            <a:r>
              <a:rPr lang="en-US" altLang="vi-VN" sz="3600" b="1" u="sng">
                <a:solidFill>
                  <a:srgbClr val="339933"/>
                </a:solidFill>
                <a:latin typeface="Arial" charset="0"/>
              </a:rPr>
              <a:t>were</a:t>
            </a:r>
            <a:r>
              <a:rPr lang="en-US" altLang="vi-VN" sz="3600" b="1">
                <a:solidFill>
                  <a:schemeClr val="tx2"/>
                </a:solidFill>
                <a:latin typeface="Arial" charset="0"/>
              </a:rPr>
              <a:t> you, I </a:t>
            </a:r>
            <a:r>
              <a:rPr lang="en-US" altLang="vi-VN" sz="3600" b="1" u="sng">
                <a:solidFill>
                  <a:srgbClr val="339933"/>
                </a:solidFill>
                <a:latin typeface="Arial" charset="0"/>
              </a:rPr>
              <a:t>would buy </a:t>
            </a:r>
            <a:r>
              <a:rPr lang="en-US" altLang="vi-VN" sz="3600" b="1">
                <a:latin typeface="Arial" charset="0"/>
              </a:rPr>
              <a:t> that book</a:t>
            </a: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-103188" y="4592638"/>
            <a:ext cx="9144001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just" eaLnBrk="1" hangingPunct="1"/>
            <a:r>
              <a:rPr lang="en-US" altLang="vi-VN" sz="3600" b="1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altLang="vi-VN" sz="3600" b="1">
                <a:solidFill>
                  <a:srgbClr val="C00000"/>
                </a:solidFill>
                <a:latin typeface="Arial" charset="0"/>
              </a:rPr>
              <a:t>3</a:t>
            </a:r>
            <a:r>
              <a:rPr lang="en-US" altLang="vi-VN" sz="3600" b="1">
                <a:solidFill>
                  <a:schemeClr val="tx2"/>
                </a:solidFill>
                <a:latin typeface="Arial" charset="0"/>
              </a:rPr>
              <a:t>.If she </a:t>
            </a:r>
            <a:r>
              <a:rPr lang="en-US" altLang="vi-VN" sz="3600" b="1" u="sng">
                <a:solidFill>
                  <a:srgbClr val="339933"/>
                </a:solidFill>
                <a:latin typeface="Arial" charset="0"/>
              </a:rPr>
              <a:t>had studied</a:t>
            </a:r>
            <a:r>
              <a:rPr lang="en-US" altLang="vi-VN" sz="3600" b="1">
                <a:solidFill>
                  <a:schemeClr val="tx2"/>
                </a:solidFill>
                <a:latin typeface="Arial" charset="0"/>
              </a:rPr>
              <a:t> hard, she </a:t>
            </a:r>
            <a:r>
              <a:rPr lang="en-US" altLang="vi-VN" sz="3600" b="1" u="sng">
                <a:solidFill>
                  <a:srgbClr val="339933"/>
                </a:solidFill>
                <a:latin typeface="Arial" charset="0"/>
              </a:rPr>
              <a:t>wouldn’t     have failed</a:t>
            </a:r>
            <a:r>
              <a:rPr lang="en-US" altLang="vi-VN" sz="3600" b="1">
                <a:solidFill>
                  <a:schemeClr val="tx2"/>
                </a:solidFill>
                <a:latin typeface="Arial" charset="0"/>
              </a:rPr>
              <a:t> in the exams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0" y="1905000"/>
            <a:ext cx="2590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r>
              <a:rPr lang="en-US" altLang="vi-VN" sz="3600" b="1" u="sng">
                <a:solidFill>
                  <a:schemeClr val="tx2"/>
                </a:solidFill>
                <a:latin typeface="Arial" charset="0"/>
              </a:rPr>
              <a:t>Examples:</a:t>
            </a:r>
          </a:p>
        </p:txBody>
      </p:sp>
      <p:sp>
        <p:nvSpPr>
          <p:cNvPr id="9222" name="Rectangle 10"/>
          <p:cNvSpPr>
            <a:spLocks noChangeArrowheads="1"/>
          </p:cNvSpPr>
          <p:nvPr/>
        </p:nvSpPr>
        <p:spPr bwMode="auto">
          <a:xfrm>
            <a:off x="31750" y="1295400"/>
            <a:ext cx="81422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vi-VN" sz="4000" b="1">
                <a:solidFill>
                  <a:srgbClr val="F10B05"/>
                </a:solidFill>
              </a:rPr>
              <a:t>II. Grammar: </a:t>
            </a:r>
            <a:r>
              <a:rPr lang="en-US" altLang="vi-VN" sz="4000" b="1">
                <a:solidFill>
                  <a:srgbClr val="0000FF"/>
                </a:solidFill>
              </a:rPr>
              <a:t>Conditional sentences</a:t>
            </a:r>
          </a:p>
          <a:p>
            <a:pPr eaLnBrk="1" hangingPunct="1"/>
            <a:r>
              <a:rPr lang="en-US" altLang="vi-VN" sz="4000" b="1">
                <a:solidFill>
                  <a:srgbClr val="F10B05"/>
                </a:solidFill>
              </a:rPr>
              <a:t> </a:t>
            </a:r>
          </a:p>
        </p:txBody>
      </p:sp>
      <p:sp>
        <p:nvSpPr>
          <p:cNvPr id="8" name="WordArt 6"/>
          <p:cNvSpPr>
            <a:spLocks noChangeArrowheads="1" noChangeShapeType="1" noTextEdit="1"/>
          </p:cNvSpPr>
          <p:nvPr/>
        </p:nvSpPr>
        <p:spPr bwMode="auto">
          <a:xfrm>
            <a:off x="1295400" y="609600"/>
            <a:ext cx="76200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kern="1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Language focus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/>
      <p:bldP spid="8198" grpId="0"/>
      <p:bldP spid="8199" grpId="0"/>
      <p:bldP spid="8200" grpId="0"/>
      <p:bldP spid="9222" grpId="0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ChangeArrowheads="1"/>
          </p:cNvSpPr>
          <p:nvPr/>
        </p:nvSpPr>
        <p:spPr bwMode="auto">
          <a:xfrm>
            <a:off x="457200" y="1371600"/>
            <a:ext cx="8610600" cy="42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vi-VN" altLang="vi-VN" sz="3600" b="1">
                <a:solidFill>
                  <a:srgbClr val="FF0000"/>
                </a:solidFill>
              </a:rPr>
              <a:t>Type 1:</a:t>
            </a:r>
            <a:endParaRPr lang="vi-VN" altLang="vi-VN" sz="3600">
              <a:solidFill>
                <a:srgbClr val="FF0000"/>
              </a:solidFill>
            </a:endParaRPr>
          </a:p>
          <a:p>
            <a:pPr eaLnBrk="1" hangingPunct="1"/>
            <a:r>
              <a:rPr lang="vi-VN" altLang="vi-VN" sz="3600" b="1"/>
              <a:t>Công thức :</a:t>
            </a:r>
            <a:endParaRPr lang="vi-VN" altLang="vi-VN" sz="3600"/>
          </a:p>
          <a:p>
            <a:pPr eaLnBrk="1" hangingPunct="1"/>
            <a:r>
              <a:rPr lang="vi-VN" altLang="vi-VN" b="1">
                <a:solidFill>
                  <a:srgbClr val="0000FF"/>
                </a:solidFill>
              </a:rPr>
              <a:t>IF</a:t>
            </a:r>
            <a:r>
              <a:rPr lang="en-US" altLang="vi-VN" b="1">
                <a:solidFill>
                  <a:srgbClr val="0000FF"/>
                </a:solidFill>
              </a:rPr>
              <a:t> +</a:t>
            </a:r>
            <a:r>
              <a:rPr lang="vi-VN" altLang="vi-VN" b="1">
                <a:solidFill>
                  <a:srgbClr val="0000FF"/>
                </a:solidFill>
              </a:rPr>
              <a:t> S   + V (present simple, S + WILL ( CAN, MAY</a:t>
            </a:r>
            <a:r>
              <a:rPr lang="en-US" altLang="vi-VN" b="1">
                <a:solidFill>
                  <a:srgbClr val="0000FF"/>
                </a:solidFill>
              </a:rPr>
              <a:t>...</a:t>
            </a:r>
            <a:r>
              <a:rPr lang="vi-VN" altLang="vi-VN" b="1">
                <a:solidFill>
                  <a:srgbClr val="0000FF"/>
                </a:solidFill>
              </a:rPr>
              <a:t>) + V bare</a:t>
            </a:r>
            <a:endParaRPr lang="vi-VN" altLang="vi-VN">
              <a:solidFill>
                <a:srgbClr val="0000FF"/>
              </a:solidFill>
            </a:endParaRPr>
          </a:p>
          <a:p>
            <a:pPr eaLnBrk="1" hangingPunct="1"/>
            <a:r>
              <a:rPr lang="vi-VN" altLang="vi-VN" sz="3600" b="1" u="sng"/>
              <a:t>Cách dùng:</a:t>
            </a:r>
            <a:endParaRPr lang="vi-VN" altLang="vi-VN" sz="3600" u="sng"/>
          </a:p>
          <a:p>
            <a:pPr eaLnBrk="1" hangingPunct="1"/>
            <a:r>
              <a:rPr lang="vi-VN" altLang="vi-VN" sz="3600" b="1"/>
              <a:t>Chỉ sự việc có thể xảy ra ở hiện tại hoặc tương lai.</a:t>
            </a:r>
            <a:endParaRPr lang="vi-VN" altLang="vi-VN" sz="3600"/>
          </a:p>
          <a:p>
            <a:pPr eaLnBrk="1" hangingPunct="1"/>
            <a:r>
              <a:rPr lang="vi-VN" altLang="vi-VN" sz="3600" b="1"/>
              <a:t>Ex: If it is sunny, I will go fishing.  </a:t>
            </a:r>
            <a:endParaRPr lang="vi-VN" altLang="vi-VN"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ChangeArrowheads="1"/>
          </p:cNvSpPr>
          <p:nvPr/>
        </p:nvSpPr>
        <p:spPr bwMode="auto">
          <a:xfrm>
            <a:off x="381000" y="1447800"/>
            <a:ext cx="8763000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vi-VN" altLang="vi-VN" sz="3200" b="1">
                <a:solidFill>
                  <a:srgbClr val="FF0000"/>
                </a:solidFill>
              </a:rPr>
              <a:t>Type 2</a:t>
            </a:r>
            <a:r>
              <a:rPr lang="vi-VN" altLang="vi-VN" sz="3200" b="1"/>
              <a:t>:</a:t>
            </a:r>
            <a:endParaRPr lang="vi-VN" altLang="vi-VN" sz="3200"/>
          </a:p>
          <a:p>
            <a:pPr eaLnBrk="1" hangingPunct="1"/>
            <a:r>
              <a:rPr lang="vi-VN" altLang="vi-VN" sz="3200" b="1"/>
              <a:t>Công thức :</a:t>
            </a:r>
            <a:endParaRPr lang="vi-VN" altLang="vi-VN" sz="3200"/>
          </a:p>
          <a:p>
            <a:pPr eaLnBrk="1" hangingPunct="1"/>
            <a:r>
              <a:rPr lang="vi-VN" altLang="vi-VN" sz="3200" b="1">
                <a:solidFill>
                  <a:srgbClr val="0000FF"/>
                </a:solidFill>
              </a:rPr>
              <a:t>IF</a:t>
            </a:r>
            <a:r>
              <a:rPr lang="en-US" altLang="vi-VN" sz="3200" b="1">
                <a:solidFill>
                  <a:srgbClr val="0000FF"/>
                </a:solidFill>
              </a:rPr>
              <a:t> +</a:t>
            </a:r>
            <a:r>
              <a:rPr lang="vi-VN" altLang="vi-VN" sz="3200" b="1">
                <a:solidFill>
                  <a:srgbClr val="0000FF"/>
                </a:solidFill>
              </a:rPr>
              <a:t> S   + V (simple past), S + WOULD ( COULD, MIGHT</a:t>
            </a:r>
            <a:r>
              <a:rPr lang="en-US" altLang="vi-VN" sz="3200" b="1">
                <a:solidFill>
                  <a:srgbClr val="0000FF"/>
                </a:solidFill>
              </a:rPr>
              <a:t>...</a:t>
            </a:r>
            <a:r>
              <a:rPr lang="vi-VN" altLang="vi-VN" sz="3200" b="1">
                <a:solidFill>
                  <a:srgbClr val="0000FF"/>
                </a:solidFill>
              </a:rPr>
              <a:t> ) + V ( bare infinitive)</a:t>
            </a:r>
            <a:endParaRPr lang="vi-VN" altLang="vi-VN" sz="3200">
              <a:solidFill>
                <a:srgbClr val="0000FF"/>
              </a:solidFill>
            </a:endParaRPr>
          </a:p>
          <a:p>
            <a:pPr eaLnBrk="1" hangingPunct="1"/>
            <a:r>
              <a:rPr lang="vi-VN" altLang="vi-VN" sz="3200" b="1"/>
              <a:t>( </a:t>
            </a:r>
            <a:r>
              <a:rPr lang="vi-VN" altLang="vi-VN" sz="3200" b="1">
                <a:solidFill>
                  <a:srgbClr val="C00000"/>
                </a:solidFill>
              </a:rPr>
              <a:t>be </a:t>
            </a:r>
            <a:r>
              <a:rPr lang="vi-VN" altLang="vi-VN" sz="3200" b="1">
                <a:solidFill>
                  <a:srgbClr val="7030A0"/>
                </a:solidFill>
              </a:rPr>
              <a:t>luôn dùng </a:t>
            </a:r>
            <a:r>
              <a:rPr lang="vi-VN" altLang="vi-VN" sz="3200" b="1">
                <a:solidFill>
                  <a:srgbClr val="FF0000"/>
                </a:solidFill>
              </a:rPr>
              <a:t>were</a:t>
            </a:r>
            <a:r>
              <a:rPr lang="vi-VN" altLang="vi-VN" sz="3200" b="1">
                <a:solidFill>
                  <a:srgbClr val="7030A0"/>
                </a:solidFill>
              </a:rPr>
              <a:t> </a:t>
            </a:r>
            <a:r>
              <a:rPr lang="vi-VN" altLang="vi-VN" sz="3200" b="1"/>
              <a:t>dù chủ từ số ít hay nhiều )</a:t>
            </a:r>
            <a:endParaRPr lang="vi-VN" altLang="vi-VN" sz="3200"/>
          </a:p>
          <a:p>
            <a:pPr eaLnBrk="1" hangingPunct="1"/>
            <a:r>
              <a:rPr lang="vi-VN" altLang="vi-VN" sz="3200" b="1" u="sng"/>
              <a:t>Cách dùng:</a:t>
            </a:r>
            <a:endParaRPr lang="vi-VN" altLang="vi-VN" sz="3200" u="sng"/>
          </a:p>
          <a:p>
            <a:pPr eaLnBrk="1" hangingPunct="1"/>
            <a:r>
              <a:rPr lang="vi-VN" altLang="vi-VN" sz="3200" b="1"/>
              <a:t>Chỉ sự việc không </a:t>
            </a:r>
            <a:r>
              <a:rPr lang="en-US" altLang="vi-VN" sz="3200" b="1"/>
              <a:t>có thật</a:t>
            </a:r>
            <a:r>
              <a:rPr lang="vi-VN" altLang="vi-VN" sz="3200" b="1"/>
              <a:t> ở hiện tại </a:t>
            </a:r>
          </a:p>
          <a:p>
            <a:pPr eaLnBrk="1" hangingPunct="1"/>
            <a:r>
              <a:rPr lang="vi-VN" altLang="vi-VN" sz="3200" b="1"/>
              <a:t>Ex: If I were you, I would go abroad. </a:t>
            </a:r>
            <a:endParaRPr lang="en-US" altLang="vi-VN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534400" cy="51355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vi-VN" sz="1000" b="1" dirty="0" smtClean="0"/>
              <a:t>.</a:t>
            </a:r>
            <a:endParaRPr lang="vi-VN" sz="1000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vi-VN" sz="2800" b="1" dirty="0" smtClean="0">
                <a:solidFill>
                  <a:srgbClr val="FF0000"/>
                </a:solidFill>
              </a:rPr>
              <a:t>Type 3:</a:t>
            </a:r>
            <a:endParaRPr lang="vi-VN" sz="2800" dirty="0" smtClean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vi-VN" sz="2800" b="1" u="sng" dirty="0" smtClean="0"/>
              <a:t>Công thức :</a:t>
            </a:r>
            <a:endParaRPr lang="vi-VN" sz="2800" u="sng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vi-VN" sz="2000" b="1" dirty="0" smtClean="0">
                <a:solidFill>
                  <a:srgbClr val="0000FF"/>
                </a:solidFill>
              </a:rPr>
              <a:t>IF </a:t>
            </a:r>
            <a:r>
              <a:rPr lang="en-US" sz="2000" b="1" dirty="0" smtClean="0">
                <a:solidFill>
                  <a:srgbClr val="0000FF"/>
                </a:solidFill>
              </a:rPr>
              <a:t> +</a:t>
            </a:r>
            <a:r>
              <a:rPr lang="vi-VN" sz="2000" b="1" dirty="0" smtClean="0">
                <a:solidFill>
                  <a:srgbClr val="0000FF"/>
                </a:solidFill>
              </a:rPr>
              <a:t>S   +HAD + V3/ed , S + WOULD ( COULD, MIGHT</a:t>
            </a:r>
            <a:r>
              <a:rPr lang="en-US" sz="2000" b="1" dirty="0" smtClean="0">
                <a:solidFill>
                  <a:srgbClr val="0000FF"/>
                </a:solidFill>
              </a:rPr>
              <a:t>...</a:t>
            </a:r>
            <a:r>
              <a:rPr lang="vi-VN" sz="2000" b="1" dirty="0" smtClean="0">
                <a:solidFill>
                  <a:srgbClr val="0000FF"/>
                </a:solidFill>
              </a:rPr>
              <a:t> ) HAVE + V3/ed</a:t>
            </a:r>
            <a:endParaRPr lang="vi-VN" sz="2000" dirty="0" smtClean="0">
              <a:solidFill>
                <a:srgbClr val="0000FF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vi-VN" sz="2800" b="1" u="sng" dirty="0" smtClean="0"/>
              <a:t>Cách dùng:</a:t>
            </a:r>
            <a:endParaRPr lang="vi-VN" sz="2800" u="sng" dirty="0" smtClean="0"/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vi-VN" sz="2800" b="1" dirty="0" smtClean="0"/>
              <a:t>Chỉ sự việc </a:t>
            </a:r>
            <a:r>
              <a:rPr lang="en-US" sz="2800" b="1" dirty="0" smtClean="0"/>
              <a:t> không có thật ở quá khứ</a:t>
            </a:r>
            <a:endParaRPr lang="vi-VN" sz="2800" dirty="0" smtClean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vi-VN" sz="2800" b="1" dirty="0" smtClean="0"/>
              <a:t>EX: If I hadn’t been absent yesterday, I would have met him. </a:t>
            </a:r>
            <a:endParaRPr lang="en-US" sz="1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52400" y="1981200"/>
            <a:ext cx="8991600" cy="496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vi-VN" sz="2800" b="1">
                <a:solidFill>
                  <a:srgbClr val="F10B05"/>
                </a:solidFill>
                <a:latin typeface="Arial" charset="0"/>
              </a:rPr>
              <a:t>1.</a:t>
            </a:r>
            <a:r>
              <a:rPr lang="en-US" altLang="vi-VN" sz="2800">
                <a:latin typeface="Arial" charset="0"/>
              </a:rPr>
              <a:t> You won’t be able to get into the examination room if you </a:t>
            </a:r>
            <a:r>
              <a:rPr lang="en-US" altLang="vi-VN" sz="2800" b="1">
                <a:latin typeface="Arial" charset="0"/>
              </a:rPr>
              <a:t>_____(be)</a:t>
            </a:r>
            <a:r>
              <a:rPr lang="en-US" altLang="vi-VN" sz="2800">
                <a:latin typeface="Arial" charset="0"/>
              </a:rPr>
              <a:t> 10 minutes late.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vi-VN" sz="2800" b="1">
                <a:solidFill>
                  <a:srgbClr val="0000FF"/>
                </a:solidFill>
                <a:latin typeface="Arial" charset="0"/>
              </a:rPr>
              <a:t>2.</a:t>
            </a:r>
            <a:r>
              <a:rPr lang="en-US" altLang="vi-VN" sz="2800">
                <a:latin typeface="Arial" charset="0"/>
              </a:rPr>
              <a:t> If you don’t send the application form on time, you </a:t>
            </a:r>
            <a:r>
              <a:rPr lang="en-US" altLang="vi-VN" sz="2800" b="1">
                <a:latin typeface="Arial" charset="0"/>
              </a:rPr>
              <a:t>__________(not be)</a:t>
            </a:r>
            <a:r>
              <a:rPr lang="en-US" altLang="vi-VN" sz="2800">
                <a:latin typeface="Arial" charset="0"/>
              </a:rPr>
              <a:t> allowed to take the entrance exam.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vi-VN" sz="2800" b="1">
                <a:solidFill>
                  <a:srgbClr val="F10B05"/>
                </a:solidFill>
                <a:latin typeface="Arial" charset="0"/>
              </a:rPr>
              <a:t>3.</a:t>
            </a:r>
            <a:r>
              <a:rPr lang="en-US" altLang="vi-VN" sz="2800">
                <a:latin typeface="Arial" charset="0"/>
              </a:rPr>
              <a:t> If Sarah </a:t>
            </a:r>
            <a:r>
              <a:rPr lang="en-US" altLang="vi-VN" sz="2800" b="1">
                <a:latin typeface="Arial" charset="0"/>
              </a:rPr>
              <a:t>_______(like)</a:t>
            </a:r>
            <a:r>
              <a:rPr lang="en-US" altLang="vi-VN" sz="2800">
                <a:latin typeface="Arial" charset="0"/>
              </a:rPr>
              <a:t> school, she would study hard.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vi-VN" sz="2800" b="1">
                <a:solidFill>
                  <a:srgbClr val="0000FF"/>
                </a:solidFill>
                <a:latin typeface="Arial" charset="0"/>
              </a:rPr>
              <a:t>4.</a:t>
            </a:r>
            <a:r>
              <a:rPr lang="en-US" altLang="vi-VN" sz="280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altLang="vi-VN" sz="2800">
                <a:latin typeface="Arial" charset="0"/>
              </a:rPr>
              <a:t>I could do the test if it </a:t>
            </a:r>
            <a:r>
              <a:rPr lang="en-US" altLang="vi-VN" sz="2800" b="1">
                <a:latin typeface="Arial" charset="0"/>
              </a:rPr>
              <a:t>________ (not be)</a:t>
            </a:r>
            <a:r>
              <a:rPr lang="en-US" altLang="vi-VN" sz="2800">
                <a:latin typeface="Arial" charset="0"/>
              </a:rPr>
              <a:t> too difficult.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vi-VN" sz="2800" b="1">
                <a:solidFill>
                  <a:srgbClr val="F10B05"/>
                </a:solidFill>
                <a:latin typeface="Arial" charset="0"/>
              </a:rPr>
              <a:t>5.</a:t>
            </a:r>
            <a:r>
              <a:rPr lang="en-US" altLang="vi-VN" sz="2800">
                <a:latin typeface="Arial" charset="0"/>
              </a:rPr>
              <a:t> If you had told me earlier, I </a:t>
            </a:r>
            <a:r>
              <a:rPr lang="en-US" altLang="vi-VN" sz="2800" b="1">
                <a:latin typeface="Arial" charset="0"/>
              </a:rPr>
              <a:t>________________(give)</a:t>
            </a:r>
            <a:r>
              <a:rPr lang="en-US" altLang="vi-VN" sz="2800">
                <a:latin typeface="Arial" charset="0"/>
              </a:rPr>
              <a:t> it to you.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vi-VN" sz="2400">
                <a:latin typeface="Arial" charset="0"/>
              </a:rPr>
              <a:t>.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838200" y="23622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10B05"/>
                </a:solidFill>
                <a:latin typeface="Arial" charset="0"/>
              </a:rPr>
              <a:t>are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533400" y="3352800"/>
            <a:ext cx="1482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10B05"/>
                </a:solidFill>
                <a:latin typeface="Arial" charset="0"/>
              </a:rPr>
              <a:t>won’t be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2209800" y="4343400"/>
            <a:ext cx="969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10B05"/>
                </a:solidFill>
                <a:latin typeface="Arial" charset="0"/>
              </a:rPr>
              <a:t>liked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4191000" y="4876800"/>
            <a:ext cx="1752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10B05"/>
                </a:solidFill>
                <a:latin typeface="Arial" charset="0"/>
              </a:rPr>
              <a:t>weren’t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533400" y="5867400"/>
            <a:ext cx="3124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400" b="1">
                <a:solidFill>
                  <a:srgbClr val="F10B05"/>
                </a:solidFill>
                <a:latin typeface="Arial" charset="0"/>
              </a:rPr>
              <a:t>would have given</a:t>
            </a:r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1274763" y="779463"/>
            <a:ext cx="687863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vi-VN" b="1" u="sng">
                <a:solidFill>
                  <a:srgbClr val="FF3300"/>
                </a:solidFill>
              </a:rPr>
              <a:t>Exercise 1</a:t>
            </a:r>
            <a:r>
              <a:rPr lang="en-US" altLang="vi-VN" b="1">
                <a:solidFill>
                  <a:srgbClr val="FF3300"/>
                </a:solidFill>
              </a:rPr>
              <a:t>: Give the correct form of the verbs in brackets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/>
      <p:bldP spid="11270" grpId="0"/>
      <p:bldP spid="11271" grpId="0"/>
      <p:bldP spid="11272" grpId="0"/>
      <p:bldP spid="11273" grpId="0"/>
      <p:bldP spid="1127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0" y="1295400"/>
            <a:ext cx="8991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>
                <a:latin typeface="Arial" charset="0"/>
              </a:rPr>
              <a:t>1. Peter can’t find the time, so he doesn’t read a lot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0" y="2057400"/>
            <a:ext cx="8534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>
                <a:solidFill>
                  <a:srgbClr val="0000FF"/>
                </a:solidFill>
                <a:latin typeface="Arial" charset="0"/>
                <a:sym typeface="Wingdings" pitchFamily="2" charset="2"/>
              </a:rPr>
              <a:t></a:t>
            </a:r>
            <a:r>
              <a:rPr lang="en-US" altLang="vi-VN" sz="2800" b="1">
                <a:solidFill>
                  <a:srgbClr val="0000FF"/>
                </a:solidFill>
                <a:latin typeface="Arial" charset="0"/>
              </a:rPr>
              <a:t>If Peter found the time,____________________</a:t>
            </a: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0" y="381000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>
                <a:latin typeface="Arial" charset="0"/>
              </a:rPr>
              <a:t>3. I can’t translate this because I don’t speak Korean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0" y="320040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>
                <a:solidFill>
                  <a:srgbClr val="0000FF"/>
                </a:solidFill>
                <a:latin typeface="Arial" charset="0"/>
                <a:sym typeface="Wingdings" pitchFamily="2" charset="2"/>
              </a:rPr>
              <a:t> </a:t>
            </a:r>
            <a:r>
              <a:rPr lang="en-US" altLang="vi-VN" sz="2800" b="1">
                <a:solidFill>
                  <a:srgbClr val="0000FF"/>
                </a:solidFill>
                <a:latin typeface="Arial" charset="0"/>
              </a:rPr>
              <a:t>He would have had time if____________________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0" y="5029200"/>
            <a:ext cx="914400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700" b="1">
                <a:latin typeface="Arial" charset="0"/>
              </a:rPr>
              <a:t>4. They are afraid of flying, so they don’t travel far a lot</a:t>
            </a: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0" y="2667000"/>
            <a:ext cx="8534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>
                <a:latin typeface="Arial" charset="0"/>
              </a:rPr>
              <a:t>2. He couldn’t have time because he was busy</a:t>
            </a: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-76200" y="4419600"/>
            <a:ext cx="9220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>
                <a:solidFill>
                  <a:srgbClr val="0000FF"/>
                </a:solidFill>
                <a:latin typeface="Arial" charset="0"/>
                <a:sym typeface="Wingdings" pitchFamily="2" charset="2"/>
              </a:rPr>
              <a:t> </a:t>
            </a:r>
            <a:r>
              <a:rPr lang="en-US" altLang="vi-VN" sz="2800" b="1">
                <a:solidFill>
                  <a:srgbClr val="0000FF"/>
                </a:solidFill>
                <a:latin typeface="Arial" charset="0"/>
              </a:rPr>
              <a:t>If I_______________________________________</a:t>
            </a: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0" y="5486400"/>
            <a:ext cx="9067800" cy="116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>
                <a:solidFill>
                  <a:srgbClr val="0000FF"/>
                </a:solidFill>
                <a:latin typeface="Arial" charset="0"/>
                <a:sym typeface="Wingdings" pitchFamily="2" charset="2"/>
              </a:rPr>
              <a:t> If they____________________________________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vi-VN" sz="2800" b="1">
                <a:solidFill>
                  <a:srgbClr val="0000FF"/>
                </a:solidFill>
                <a:latin typeface="Arial" charset="0"/>
              </a:rPr>
              <a:t>               ___________</a:t>
            </a: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4343400" y="2057400"/>
            <a:ext cx="4038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>
                <a:solidFill>
                  <a:srgbClr val="F10B05"/>
                </a:solidFill>
                <a:latin typeface="Arial" charset="0"/>
                <a:sym typeface="Wingdings" pitchFamily="2" charset="2"/>
              </a:rPr>
              <a:t>he would read a lot</a:t>
            </a:r>
            <a:endParaRPr lang="en-US" altLang="vi-VN" sz="2800" b="1">
              <a:solidFill>
                <a:srgbClr val="F10B05"/>
              </a:solidFill>
              <a:latin typeface="Arial" charset="0"/>
            </a:endParaRPr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5105400" y="3200400"/>
            <a:ext cx="37147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>
                <a:solidFill>
                  <a:srgbClr val="F10B05"/>
                </a:solidFill>
                <a:latin typeface="Arial" charset="0"/>
                <a:sym typeface="Wingdings" pitchFamily="2" charset="2"/>
              </a:rPr>
              <a:t>he hadn’t been busy</a:t>
            </a:r>
            <a:endParaRPr lang="en-US" altLang="vi-VN" sz="2800" b="1">
              <a:solidFill>
                <a:srgbClr val="F10B05"/>
              </a:solidFill>
              <a:latin typeface="Arial" charset="0"/>
            </a:endParaRPr>
          </a:p>
        </p:txBody>
      </p: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1066800" y="4419600"/>
            <a:ext cx="76581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>
                <a:solidFill>
                  <a:srgbClr val="F10B05"/>
                </a:solidFill>
                <a:latin typeface="Arial" charset="0"/>
                <a:sym typeface="Wingdings" pitchFamily="2" charset="2"/>
              </a:rPr>
              <a:t>spoke Korean, I could translate this</a:t>
            </a:r>
            <a:endParaRPr lang="en-US" altLang="vi-VN" sz="2800" b="1">
              <a:solidFill>
                <a:srgbClr val="F10B05"/>
              </a:solidFill>
              <a:latin typeface="Arial" charset="0"/>
            </a:endParaRPr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1790700" y="5486400"/>
            <a:ext cx="73533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>
                <a:solidFill>
                  <a:srgbClr val="F10B05"/>
                </a:solidFill>
                <a:latin typeface="Arial" charset="0"/>
                <a:sym typeface="Wingdings" pitchFamily="2" charset="2"/>
              </a:rPr>
              <a:t>weren’t afraid of flying, they would travel</a:t>
            </a:r>
            <a:endParaRPr lang="en-US" altLang="vi-VN" sz="2800" b="1">
              <a:solidFill>
                <a:srgbClr val="F10B05"/>
              </a:solidFill>
              <a:latin typeface="Arial" charset="0"/>
            </a:endParaRPr>
          </a:p>
        </p:txBody>
      </p:sp>
      <p:sp>
        <p:nvSpPr>
          <p:cNvPr id="18452" name="Text Box 20"/>
          <p:cNvSpPr txBox="1">
            <a:spLocks noChangeArrowheads="1"/>
          </p:cNvSpPr>
          <p:nvPr/>
        </p:nvSpPr>
        <p:spPr bwMode="auto">
          <a:xfrm>
            <a:off x="1676400" y="6172200"/>
            <a:ext cx="1752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vi-VN" sz="2800" b="1">
                <a:solidFill>
                  <a:srgbClr val="F10B05"/>
                </a:solidFill>
                <a:latin typeface="Arial" charset="0"/>
                <a:sym typeface="Wingdings" pitchFamily="2" charset="2"/>
              </a:rPr>
              <a:t>far a lot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695993" y="243369"/>
            <a:ext cx="329481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5400" b="1" u="sng" dirty="0">
                <a:solidFill>
                  <a:srgbClr val="FF3300"/>
                </a:solidFill>
              </a:rPr>
              <a:t>Exercise 2</a:t>
            </a:r>
            <a:r>
              <a:rPr lang="en-US" sz="2400" b="1" dirty="0">
                <a:solidFill>
                  <a:srgbClr val="FF3300"/>
                </a:solidFill>
              </a:rPr>
              <a:t>:</a:t>
            </a:r>
            <a:endParaRPr lang="en-US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180"/>
                            </p:stCondLst>
                            <p:childTnLst>
                              <p:par>
                                <p:cTn id="2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84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860"/>
                            </p:stCondLst>
                            <p:childTnLst>
                              <p:par>
                                <p:cTn id="3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620"/>
                            </p:stCondLst>
                            <p:childTnLst>
                              <p:par>
                                <p:cTn id="3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184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184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184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184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520"/>
                            </p:stCondLst>
                            <p:childTnLst>
                              <p:par>
                                <p:cTn id="7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2" dur="80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3" dur="80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80"/>
                                        <p:tgtEl>
                                          <p:spTgt spid="184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7" grpId="0"/>
      <p:bldP spid="18438" grpId="0"/>
      <p:bldP spid="18439" grpId="0"/>
      <p:bldP spid="18440" grpId="0"/>
      <p:bldP spid="18442" grpId="0"/>
      <p:bldP spid="18443" grpId="0"/>
      <p:bldP spid="18444" grpId="0"/>
      <p:bldP spid="18446" grpId="0"/>
      <p:bldP spid="18447" grpId="0"/>
      <p:bldP spid="18448" grpId="0"/>
      <p:bldP spid="18449" grpId="0"/>
      <p:bldP spid="18450" grpId="0"/>
      <p:bldP spid="1845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1209</TotalTime>
  <Words>428</Words>
  <Application>Microsoft Office PowerPoint</Application>
  <PresentationFormat>On-screen Show (4:3)</PresentationFormat>
  <Paragraphs>92</Paragraphs>
  <Slides>9</Slides>
  <Notes>1</Notes>
  <HiddenSlides>0</HiddenSlides>
  <MMClips>2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Times New Roman</vt:lpstr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ELEAD</dc:creator>
  <cp:lastModifiedBy>Hoang Vu</cp:lastModifiedBy>
  <cp:revision>150</cp:revision>
  <dcterms:created xsi:type="dcterms:W3CDTF">2009-10-20T03:56:58Z</dcterms:created>
  <dcterms:modified xsi:type="dcterms:W3CDTF">2021-11-09T06:55:45Z</dcterms:modified>
</cp:coreProperties>
</file>